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1" r:id="rId1"/>
  </p:sldMasterIdLst>
  <p:sldIdLst>
    <p:sldId id="262" r:id="rId2"/>
    <p:sldId id="256" r:id="rId3"/>
    <p:sldId id="257" r:id="rId4"/>
    <p:sldId id="260" r:id="rId5"/>
    <p:sldId id="258" r:id="rId6"/>
    <p:sldId id="287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6" r:id="rId15"/>
    <p:sldId id="269" r:id="rId16"/>
    <p:sldId id="275" r:id="rId17"/>
    <p:sldId id="270" r:id="rId18"/>
    <p:sldId id="271" r:id="rId19"/>
    <p:sldId id="272" r:id="rId20"/>
    <p:sldId id="273" r:id="rId21"/>
    <p:sldId id="278" r:id="rId22"/>
    <p:sldId id="279" r:id="rId23"/>
    <p:sldId id="274" r:id="rId24"/>
    <p:sldId id="277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047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75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75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3786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13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4421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450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751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73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16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385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706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6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32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1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744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75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4AA8EED-0EAD-4A32-B742-23AC825C0159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819092A-7B00-43DD-ABC5-8EA07D81DB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6288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  <p:sldLayoutId id="2147483934" r:id="rId13"/>
    <p:sldLayoutId id="2147483935" r:id="rId14"/>
    <p:sldLayoutId id="2147483936" r:id="rId15"/>
    <p:sldLayoutId id="2147483937" r:id="rId16"/>
    <p:sldLayoutId id="214748393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Опытно-экспериментальная деятельность в ДОО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588" y="322217"/>
            <a:ext cx="6506618" cy="3978321"/>
          </a:xfrm>
        </p:spPr>
      </p:pic>
    </p:spTree>
    <p:extLst>
      <p:ext uri="{BB962C8B-B14F-4D97-AF65-F5344CB8AC3E}">
        <p14:creationId xmlns:p14="http://schemas.microsoft.com/office/powerpoint/2010/main" val="368768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2319" y="4902925"/>
            <a:ext cx="4214949" cy="1091473"/>
          </a:xfrm>
        </p:spPr>
        <p:txBody>
          <a:bodyPr>
            <a:noAutofit/>
          </a:bodyPr>
          <a:lstStyle/>
          <a:p>
            <a:r>
              <a:rPr lang="ru-RU" sz="2000" dirty="0" smtClean="0"/>
              <a:t>Знакомство с живой и </a:t>
            </a:r>
            <a:r>
              <a:rPr lang="ru-RU" sz="2000" dirty="0" smtClean="0"/>
              <a:t>неживой </a:t>
            </a:r>
            <a:r>
              <a:rPr lang="ru-RU" sz="2000" dirty="0" smtClean="0"/>
              <a:t>природой в старшей группе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9" y="0"/>
            <a:ext cx="5974080" cy="685800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4" y="69669"/>
            <a:ext cx="4284617" cy="4528457"/>
          </a:xfrm>
        </p:spPr>
      </p:pic>
    </p:spTree>
    <p:extLst>
      <p:ext uri="{BB962C8B-B14F-4D97-AF65-F5344CB8AC3E}">
        <p14:creationId xmlns:p14="http://schemas.microsoft.com/office/powerpoint/2010/main" val="391794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1806" y="89648"/>
            <a:ext cx="4206239" cy="188258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Опыты и Эксперименты в подготовительной группе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61806" cy="472657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045" y="0"/>
            <a:ext cx="4423954" cy="33092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486" y="2697865"/>
            <a:ext cx="4754880" cy="423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4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4" y="296090"/>
            <a:ext cx="5077097" cy="436299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020388"/>
            <a:ext cx="5921829" cy="4528457"/>
          </a:xfrm>
        </p:spPr>
      </p:pic>
    </p:spTree>
    <p:extLst>
      <p:ext uri="{BB962C8B-B14F-4D97-AF65-F5344CB8AC3E}">
        <p14:creationId xmlns:p14="http://schemas.microsoft.com/office/powerpoint/2010/main" val="352044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8640">
            <a:off x="6747831" y="618424"/>
            <a:ext cx="4193004" cy="55906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3853" flipH="1">
            <a:off x="1189899" y="536269"/>
            <a:ext cx="4426741" cy="590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4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15" y="276496"/>
            <a:ext cx="5251270" cy="393845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989" y="2072638"/>
            <a:ext cx="6043748" cy="453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1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966" y="209006"/>
            <a:ext cx="7820297" cy="1924594"/>
          </a:xfrm>
        </p:spPr>
        <p:txBody>
          <a:bodyPr/>
          <a:lstStyle/>
          <a:p>
            <a:pPr algn="ctr"/>
            <a:r>
              <a:rPr lang="ru-RU" dirty="0" smtClean="0"/>
              <a:t>Проект в старшей группе «Пуговица»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68" y="2469010"/>
            <a:ext cx="5410755" cy="405806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668" y="2447744"/>
            <a:ext cx="5439109" cy="407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2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5038">
            <a:off x="6455881" y="2503117"/>
            <a:ext cx="5049939" cy="378745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4687">
            <a:off x="273768" y="653939"/>
            <a:ext cx="5641376" cy="423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0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0173">
            <a:off x="203525" y="274144"/>
            <a:ext cx="5201863" cy="39013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079">
            <a:off x="5782491" y="1793966"/>
            <a:ext cx="6113417" cy="456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6582" y="104504"/>
            <a:ext cx="7712029" cy="923107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Изготовление апельсинового сока в старшей группе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13" y="2200451"/>
            <a:ext cx="5503587" cy="413027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085" y="2200452"/>
            <a:ext cx="5539081" cy="415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9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0389" y="60961"/>
            <a:ext cx="7198222" cy="1672046"/>
          </a:xfrm>
        </p:spPr>
        <p:txBody>
          <a:bodyPr/>
          <a:lstStyle/>
          <a:p>
            <a:pPr algn="ctr"/>
            <a:r>
              <a:rPr lang="ru-RU" dirty="0" smtClean="0"/>
              <a:t>Уголки экспериментирования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120" y="1733007"/>
            <a:ext cx="3893486" cy="491264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645" y="1733007"/>
            <a:ext cx="3831771" cy="486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9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subTitle" idx="1"/>
          </p:nvPr>
        </p:nvSpPr>
        <p:spPr>
          <a:xfrm>
            <a:off x="775063" y="1071155"/>
            <a:ext cx="9892937" cy="5390606"/>
          </a:xfrm>
        </p:spPr>
        <p:txBody>
          <a:bodyPr>
            <a:normAutofit fontScale="975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экспериментирование-особая форма исследовательской деятельности, в которой наиболее ярко выражены процессы возникновения и развития новых мотивов личности, лежащих в основе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саморазвития.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опытно-экспериментальной деятельности в ДОУ является формирование и расширение представлений у детей об объектах живой и неживой природы через практическое самостоятельное познание.</a:t>
            </a:r>
          </a:p>
        </p:txBody>
      </p:sp>
    </p:spTree>
    <p:extLst>
      <p:ext uri="{BB962C8B-B14F-4D97-AF65-F5344CB8AC3E}">
        <p14:creationId xmlns:p14="http://schemas.microsoft.com/office/powerpoint/2010/main" val="263359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4517">
            <a:off x="614545" y="1428206"/>
            <a:ext cx="3678782" cy="49050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83" y="792480"/>
            <a:ext cx="6984275" cy="523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72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051"/>
            <a:ext cx="6765653" cy="5074240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092" y="2508069"/>
            <a:ext cx="5799908" cy="434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11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1799"/>
            <a:ext cx="3597150" cy="47962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014" y="228051"/>
            <a:ext cx="4650377" cy="34877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56" y="1675675"/>
            <a:ext cx="3886744" cy="518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78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178" y="792480"/>
            <a:ext cx="7311434" cy="19158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Раскатаем мы кусочки и налепим </a:t>
            </a:r>
            <a:r>
              <a:rPr lang="ru-RU" sz="2800" dirty="0" err="1" smtClean="0"/>
              <a:t>пирожочки</a:t>
            </a:r>
            <a:r>
              <a:rPr lang="ru-RU" sz="2800" dirty="0" smtClean="0"/>
              <a:t>…( работа с тестом)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7134">
            <a:off x="252186" y="1985281"/>
            <a:ext cx="5237117" cy="392783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4734">
            <a:off x="6212378" y="2255246"/>
            <a:ext cx="5213268" cy="39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4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336" y="104504"/>
            <a:ext cx="6031275" cy="1254033"/>
          </a:xfrm>
        </p:spPr>
        <p:txBody>
          <a:bodyPr/>
          <a:lstStyle/>
          <a:p>
            <a:pPr algn="ctr"/>
            <a:r>
              <a:rPr lang="ru-RU" dirty="0" smtClean="0"/>
              <a:t>Знакомство с вулканом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62" y="1861643"/>
            <a:ext cx="5622927" cy="421719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0453">
            <a:off x="8227288" y="453597"/>
            <a:ext cx="2971936" cy="610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56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7580">
            <a:off x="5682946" y="1894932"/>
            <a:ext cx="5892383" cy="44192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7874">
            <a:off x="707271" y="937858"/>
            <a:ext cx="4033864" cy="537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7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68389"/>
            <a:ext cx="5608320" cy="147174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Знакомим малышей со свойствами воды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72" y="44801"/>
            <a:ext cx="3910502" cy="521400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68" y="0"/>
            <a:ext cx="5109899" cy="681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4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7" y="226320"/>
            <a:ext cx="4619625" cy="34671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923" y="167437"/>
            <a:ext cx="4769696" cy="35848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348" y="3860618"/>
            <a:ext cx="5101177" cy="290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7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4057" y="757646"/>
            <a:ext cx="4702629" cy="4528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Знакомим малышей с камнями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8020">
            <a:off x="918026" y="1537249"/>
            <a:ext cx="3424759" cy="456634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4129">
            <a:off x="7475993" y="1469290"/>
            <a:ext cx="3659726" cy="4879635"/>
          </a:xfrm>
        </p:spPr>
      </p:pic>
    </p:spTree>
    <p:extLst>
      <p:ext uri="{BB962C8B-B14F-4D97-AF65-F5344CB8AC3E}">
        <p14:creationId xmlns:p14="http://schemas.microsoft.com/office/powerpoint/2010/main" val="132848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4589418"/>
            <a:ext cx="5089570" cy="1332412"/>
          </a:xfrm>
        </p:spPr>
        <p:txBody>
          <a:bodyPr/>
          <a:lstStyle/>
          <a:p>
            <a:r>
              <a:rPr lang="ru-RU" dirty="0" smtClean="0"/>
              <a:t>Огород на окне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26" y="77696"/>
            <a:ext cx="6426200" cy="36147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775" y="3535680"/>
            <a:ext cx="5627673" cy="316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2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450954"/>
              </p:ext>
            </p:extLst>
          </p:nvPr>
        </p:nvGraphicFramePr>
        <p:xfrm>
          <a:off x="400594" y="391888"/>
          <a:ext cx="11329852" cy="642878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621789">
                  <a:extLst>
                    <a:ext uri="{9D8B030D-6E8A-4147-A177-3AD203B41FA5}">
                      <a16:colId xmlns:a16="http://schemas.microsoft.com/office/drawing/2014/main" val="2949145881"/>
                    </a:ext>
                  </a:extLst>
                </a:gridCol>
                <a:gridCol w="5708063">
                  <a:extLst>
                    <a:ext uri="{9D8B030D-6E8A-4147-A177-3AD203B41FA5}">
                      <a16:colId xmlns:a16="http://schemas.microsoft.com/office/drawing/2014/main" val="4175286294"/>
                    </a:ext>
                  </a:extLst>
                </a:gridCol>
              </a:tblGrid>
              <a:tr h="1618642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Образовательные задачи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63" marR="15563" marT="15563" marB="15563"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Формирование представление о предметах: их свойствах и качествах.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Формирование способности определять взаимосвязи между предметами и явлениями.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Формирование умения делать выводы, открытия.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63" marR="15563" marT="15563" marB="15563" anchor="ctr"/>
                </a:tc>
                <a:extLst>
                  <a:ext uri="{0D108BD9-81ED-4DB2-BD59-A6C34878D82A}">
                    <a16:rowId xmlns:a16="http://schemas.microsoft.com/office/drawing/2014/main" val="2426355632"/>
                  </a:ext>
                </a:extLst>
              </a:tr>
              <a:tr h="2364961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</a:rPr>
                        <a:t>Развивающие задачи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63" marR="15563" marT="15563" marB="15563"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Развитие мыслительных способностей: сравнение, сопоставление, систематизация, обобщение, анализ.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Развитие мелкой моторики и координации движений.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Развитие визуального, слухового, сенсорного восприятия.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Развитие внимания и памяти.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Развитие речевых способностей.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63" marR="15563" marT="15563" marB="15563" anchor="ctr"/>
                </a:tc>
                <a:extLst>
                  <a:ext uri="{0D108BD9-81ED-4DB2-BD59-A6C34878D82A}">
                    <a16:rowId xmlns:a16="http://schemas.microsoft.com/office/drawing/2014/main" val="3463086197"/>
                  </a:ext>
                </a:extLst>
              </a:tr>
              <a:tr h="2251732"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</a:rPr>
                        <a:t>Воспитательные задачи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63" marR="15563" marT="15563" marB="15563"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Создание положительной мотивации к самостоятельному экспериментированию.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Создание дружеской атмосферы в группе во время проведения исследований.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Воспитание умения работать в коллективе, чувства взаимопомощи.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effectLst/>
                        </a:rPr>
                        <a:t>Воспитание усидчивости и аккуратности.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63" marR="15563" marT="15563" marB="15563" anchor="ctr"/>
                </a:tc>
                <a:extLst>
                  <a:ext uri="{0D108BD9-81ED-4DB2-BD59-A6C34878D82A}">
                    <a16:rowId xmlns:a16="http://schemas.microsoft.com/office/drawing/2014/main" val="1923707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30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57646"/>
            <a:ext cx="10515600" cy="541931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приёмы опытно-экспериментальной деятельности в ДОУ</a:t>
            </a:r>
          </a:p>
          <a:p>
            <a:pPr marL="0" indent="0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приёмов и методов организации опытно-экспериментальной деятельности выделим актуальные для использования в дошкольном образовательном учреждении:</a:t>
            </a:r>
          </a:p>
          <a:p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Проблемно-поисковый метод.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Воспитателем создаётся проблемная ситуация, в которой детям предстоит определить требующих решения вопрос, выдвинуть гипотезы по способам решения проблемы, провести опытную деятельность и подвести итоги. Проблемно-поисковый метод является ведущим для современной системы обучения, в нём через оживлённую дискуссию с педагогом у детей возникает мотивация к активному экспериментированию и стремление получить результат.</a:t>
            </a:r>
          </a:p>
          <a:p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за объектом.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Организованное в помещении или на территории детского сада восприятие предметов и процессов развивает визуальные и аудиальные способности детей. Исследования, проводимые во время прогулок, погружают ребят в мир природы со всем разнообразием зрительных образов, красок, звуков и запахов. Наблюдение является одной из активных практик опытно-исследовательской деятельности у дошкольников.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Опыты и эксперименты. 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игрой экспериментирование считается ведущей деятельностью. Ставя элементарные опыты над предметами (уронить на пол, попытаться разломить, извлечь звук и проч.), малыши приобретают сведения об их свойствах. Дошкольники с удовольствием участвуют в проведении экспериментов над знакомыми веществами, углубляя свои знания: ставят опыты с водой в жидком и твёрдом состоянии, с песком, камнями, глиной, растениями. Начинать проводить опыты нужно с детьми младшей группы, побуждая к периоду старшего дошкольного возраста к желанию самостоятельного экспериментирования. Этот метод исследовательской деятельности развивает у детей наблюдательность, активность, самостоятельность, способствует становлению дружеской атмосферы и сплочённости коллектива.</a:t>
            </a:r>
          </a:p>
        </p:txBody>
      </p:sp>
    </p:spTree>
    <p:extLst>
      <p:ext uri="{BB962C8B-B14F-4D97-AF65-F5344CB8AC3E}">
        <p14:creationId xmlns:p14="http://schemas.microsoft.com/office/powerpoint/2010/main" val="195698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160" y="792480"/>
            <a:ext cx="10515600" cy="53818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занятий по экспериментированию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Игры-эксперименты. Поскольку ведущей деятельностью детей дошкольного возраста является игра, первые опыты и эксперименты проводятся в русле игровой направленности. На занятии присутствует сказочный персонаж, который даёт ребятам задания или просит о помощи в проблемной ситуации. Возможно создание игровой ситуации, где дети будут действовать в вымышленных условиях (царство снега и льда, в гостях у Феи воздуха и др.).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Моделирование. Знания о свойствах предметов дети могут получить через изучение или построение моделей реально существующих объектов (вулкан, айсберг, полярное сияние). К моделированию в опытно-экспериментальной деятельности способны дети 3–4 лет (например, моделируют вихрь при мощи кусочков бумаги и создания воздушного потока), педагогу важно учитывать возрастные особенности детей, модель должна быть понятной и доступной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Опыты. Проведение опытов позволяет в наглядной форме объяснить физические явления на занятиях по окружающему миру. Необходимо провести инструктаж по работе в мини-лаборатории или экспериментированию на рабочем месте, проговорить совместно с воспитанниками правила безопасности. Самостоятельное проведение опыта ярче откладывается в памяти ребёнка. Дошкольники ставят опыты с водой, воздухом, различными видами почвы, магнитами. Комплексные виды опытов в детском саду обычно направлены на расширение представлений о свойствах почвы, воды, воздуха.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70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71" y="34527"/>
            <a:ext cx="9797144" cy="5417039"/>
          </a:xfrm>
        </p:spPr>
      </p:pic>
    </p:spTree>
    <p:extLst>
      <p:ext uri="{BB962C8B-B14F-4D97-AF65-F5344CB8AC3E}">
        <p14:creationId xmlns:p14="http://schemas.microsoft.com/office/powerpoint/2010/main" val="4429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14" y="206828"/>
            <a:ext cx="5038100" cy="4156165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14" y="2690949"/>
            <a:ext cx="5982118" cy="393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9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216434" cy="37098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451" y="0"/>
            <a:ext cx="6278881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2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Изучение магнита в подготовительной группе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97" y="2481944"/>
            <a:ext cx="3944983" cy="425849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80" y="191588"/>
            <a:ext cx="7170380" cy="399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260</TotalTime>
  <Words>402</Words>
  <Application>Microsoft Office PowerPoint</Application>
  <PresentationFormat>Широкоэкранный</PresentationFormat>
  <Paragraphs>38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Century Gothic</vt:lpstr>
      <vt:lpstr>Times New Roman</vt:lpstr>
      <vt:lpstr>Wingdings 3</vt:lpstr>
      <vt:lpstr>Сектор</vt:lpstr>
      <vt:lpstr>Опытно-экспериментальная деятельность в ДОО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Изучение магнита в подготовительной группе</vt:lpstr>
      <vt:lpstr>Знакомство с живой и неживой природой в старшей группе</vt:lpstr>
      <vt:lpstr>Опыты и Эксперименты в подготовительной группе</vt:lpstr>
      <vt:lpstr>Презентация PowerPoint</vt:lpstr>
      <vt:lpstr>Презентация PowerPoint</vt:lpstr>
      <vt:lpstr>Презентация PowerPoint</vt:lpstr>
      <vt:lpstr>Проект в старшей группе «Пуговица»</vt:lpstr>
      <vt:lpstr>Презентация PowerPoint</vt:lpstr>
      <vt:lpstr>Презентация PowerPoint</vt:lpstr>
      <vt:lpstr>Изготовление апельсинового сока в старшей группе</vt:lpstr>
      <vt:lpstr>Уголки экспериментирования</vt:lpstr>
      <vt:lpstr>Презентация PowerPoint</vt:lpstr>
      <vt:lpstr>Презентация PowerPoint</vt:lpstr>
      <vt:lpstr>Презентация PowerPoint</vt:lpstr>
      <vt:lpstr>Раскатаем мы кусочки и налепим пирожочки…( работа с тестом)</vt:lpstr>
      <vt:lpstr>Знакомство с вулканом</vt:lpstr>
      <vt:lpstr>Презентация PowerPoint</vt:lpstr>
      <vt:lpstr>Знакомим малышей со свойствами воды</vt:lpstr>
      <vt:lpstr>Презентация PowerPoint</vt:lpstr>
      <vt:lpstr>Знакомим малышей с камнями</vt:lpstr>
      <vt:lpstr>Огород на окне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23</cp:revision>
  <dcterms:created xsi:type="dcterms:W3CDTF">2022-03-04T02:07:26Z</dcterms:created>
  <dcterms:modified xsi:type="dcterms:W3CDTF">2022-03-04T09:07:19Z</dcterms:modified>
</cp:coreProperties>
</file>